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C8116AD-869E-406E-AE24-E5FA5355825F}" type="datetimeFigureOut">
              <a:rPr lang="ru-RU" smtClean="0"/>
              <a:t>30.11.2015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7A809EB-0996-4754-8CA1-7DA1BE0A5D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533400"/>
            <a:ext cx="8643998" cy="39671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СИСТЕМНО-ДЕЯТЕЛЬНОСТНЫЙ ПОДХОД КАК МЕТОДОЛОГИЧЕСКАЯ ОСНОВА ВНЕДРЕНИЯ ФГОС ООО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4357694"/>
            <a:ext cx="5114778" cy="1428760"/>
          </a:xfrm>
        </p:spPr>
        <p:txBody>
          <a:bodyPr/>
          <a:lstStyle/>
          <a:p>
            <a:r>
              <a:rPr lang="ru-RU" dirty="0" smtClean="0"/>
              <a:t>           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0876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B050"/>
                </a:solidFill>
              </a:rPr>
              <a:t>Цель: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7239000" cy="52413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>
                <a:solidFill>
                  <a:srgbClr val="00B050"/>
                </a:solidFill>
              </a:rPr>
              <a:t>Обобщить и систематизировать теоретические положения о системно-деятельностном подходе в обучении, выявить положительный опыт, обозначить проблемы, наметить перспективы.</a:t>
            </a:r>
            <a:endParaRPr lang="ru-RU" sz="3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57950" y="320040"/>
            <a:ext cx="1338250" cy="89438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7239000" cy="6027132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Сущность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подхода в обучении в условиях современной школы.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(Заместитель директора по УМР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Горланова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С.В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1.1	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подход  как основа новых стандартов.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1.2 	Проектирование учебного занятия в концепции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подхода.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1.3 	Методические рекомендации по организации урока в рамках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подхода.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Использование элементов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системно-деятельностного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подхода в педагогической практике учителей школы.</a:t>
            </a:r>
          </a:p>
          <a:p>
            <a:pPr lvl="1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Особенности организации мотивации и рефлексии на учебном занятии в условиях реализации ФГОС НОО. </a:t>
            </a:r>
            <a:r>
              <a:rPr lang="ru-RU" sz="2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(Учитель начальных классов </a:t>
            </a:r>
            <a:r>
              <a:rPr lang="ru-RU" sz="2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Калинина И.А.</a:t>
            </a:r>
            <a:r>
              <a:rPr lang="ru-RU" sz="26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3Принятие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решения.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6802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err="1" smtClean="0"/>
              <a:t>Системно-деятельностный</a:t>
            </a:r>
            <a:r>
              <a:rPr lang="ru-RU" i="1" dirty="0" smtClean="0"/>
              <a:t> подход предполагает: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71612"/>
            <a:ext cx="7786742" cy="492922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воспитание и развитие качеств личности, отвечающих требованиям современного информационного общества;</a:t>
            </a:r>
          </a:p>
          <a:p>
            <a:pPr lvl="0"/>
            <a:r>
              <a:rPr lang="ru-RU" dirty="0" smtClean="0"/>
              <a:t>переход к стратегии социального проектирования и конструирования;</a:t>
            </a:r>
          </a:p>
          <a:p>
            <a:pPr lvl="0"/>
            <a:r>
              <a:rPr lang="ru-RU" dirty="0" smtClean="0"/>
              <a:t>ориентацию     на   ФГОС;</a:t>
            </a:r>
          </a:p>
          <a:p>
            <a:pPr lvl="0"/>
            <a:r>
              <a:rPr lang="ru-RU" dirty="0" smtClean="0"/>
              <a:t>признание решающей роли содержания образования и способов  организации    образовательной деятельности и учебного сотрудничества в  достижении целей личностного, социального и познавательного развития  обучающихся;</a:t>
            </a:r>
          </a:p>
          <a:p>
            <a:pPr lvl="0"/>
            <a:r>
              <a:rPr lang="ru-RU" dirty="0" smtClean="0"/>
              <a:t>учет индивидуальных возрастных, психологических и физиологических  особенностей обучающихся;</a:t>
            </a:r>
          </a:p>
          <a:p>
            <a:pPr lvl="0"/>
            <a:r>
              <a:rPr lang="ru-RU" dirty="0" smtClean="0"/>
              <a:t>обеспечение     преемственности   дошкольного,    начального   общего,  основного и среднего (полного) общего образования;  </a:t>
            </a:r>
          </a:p>
          <a:p>
            <a:pPr lvl="0"/>
            <a:r>
              <a:rPr lang="ru-RU" dirty="0" smtClean="0"/>
              <a:t>разнообразие     индивидуальных     образовательных    траекторий   и  индивидуального развития каждого обучающегося (включая одаренных детей и  детей с ограниченными возможностями здоровья), обеспечивающих рост  творческого потенциала, познавательных мотивов, обогащение форм учебного  сотрудничества и расширение зоны ближайшего развития.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72390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/>
              <a:t>Система дидактических принципов,</a:t>
            </a:r>
            <a:br>
              <a:rPr lang="ru-RU" sz="2000" dirty="0" smtClean="0"/>
            </a:br>
            <a:r>
              <a:rPr lang="ru-RU" sz="2000" dirty="0" smtClean="0"/>
              <a:t>обеспечивающих системно – </a:t>
            </a:r>
            <a:r>
              <a:rPr lang="ru-RU" sz="2000" dirty="0" err="1" smtClean="0"/>
              <a:t>деятельностный</a:t>
            </a:r>
            <a:r>
              <a:rPr lang="ru-RU" sz="2000" dirty="0" smtClean="0"/>
              <a:t> подход.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7239000" cy="559850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Принцип деятельности</a:t>
            </a:r>
            <a:r>
              <a:rPr lang="ru-RU" dirty="0" smtClean="0"/>
              <a:t> (ученик получает знания не в готовом виде, а добывает их сам: «когда я делаю сам, я получаю опыт и знания»)</a:t>
            </a:r>
          </a:p>
          <a:p>
            <a:pPr lvl="0"/>
            <a:r>
              <a:rPr lang="ru-RU" b="1" dirty="0" smtClean="0"/>
              <a:t>Принцип непрерывности</a:t>
            </a:r>
            <a:r>
              <a:rPr lang="ru-RU" dirty="0" smtClean="0"/>
              <a:t> (преемственность между темами, разделами, курсами…)</a:t>
            </a:r>
          </a:p>
          <a:p>
            <a:pPr lvl="0"/>
            <a:r>
              <a:rPr lang="ru-RU" b="1" dirty="0" smtClean="0"/>
              <a:t>Принцип целостного представления о мире</a:t>
            </a:r>
            <a:r>
              <a:rPr lang="ru-RU" dirty="0" smtClean="0"/>
              <a:t> (обобщенное, целостное представление о мире, о себе, о роли и месте каждой науки в системе наук)</a:t>
            </a:r>
          </a:p>
          <a:p>
            <a:pPr lvl="0"/>
            <a:r>
              <a:rPr lang="ru-RU" b="1" dirty="0" smtClean="0"/>
              <a:t>Принцип минимакса</a:t>
            </a:r>
            <a:r>
              <a:rPr lang="ru-RU" dirty="0" smtClean="0"/>
              <a:t> (школа предлагает каждому обучающемуся содержание образование на максимальном (творческом) уровне и обеспечивает его усвоение на уровне (государственного стандарта знаний: «даем больше, требуем стандарт, возьми сколько можешь»)</a:t>
            </a:r>
          </a:p>
          <a:p>
            <a:pPr lvl="0"/>
            <a:r>
              <a:rPr lang="ru-RU" b="1" dirty="0" smtClean="0"/>
              <a:t>Принцип психологической комфортности</a:t>
            </a:r>
            <a:r>
              <a:rPr lang="ru-RU" dirty="0" smtClean="0"/>
              <a:t> (снятие </a:t>
            </a:r>
            <a:r>
              <a:rPr lang="ru-RU" dirty="0" err="1" smtClean="0"/>
              <a:t>стрессообразующих</a:t>
            </a:r>
            <a:r>
              <a:rPr lang="ru-RU" dirty="0" smtClean="0"/>
              <a:t> факторов учебного процесса, доброжелательная атмосфера)</a:t>
            </a:r>
          </a:p>
          <a:p>
            <a:pPr lvl="0"/>
            <a:r>
              <a:rPr lang="ru-RU" b="1" dirty="0" smtClean="0"/>
              <a:t>Принцип вариативности</a:t>
            </a:r>
            <a:r>
              <a:rPr lang="ru-RU" dirty="0" smtClean="0"/>
              <a:t> (развитие у учащихся вариативного мышления, то есть понимания возможности различных вариантов решения проблемы, формирование способности к систематическому перебору вариантов и выбору оптимального варианта.</a:t>
            </a:r>
          </a:p>
          <a:p>
            <a:pPr lvl="0"/>
            <a:r>
              <a:rPr lang="ru-RU" b="1" dirty="0" smtClean="0"/>
              <a:t>Принцип творчества</a:t>
            </a:r>
            <a:r>
              <a:rPr lang="ru-RU" dirty="0" smtClean="0"/>
              <a:t> (ситуация успеха, настрой на творческое дело)	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8082" y="320040"/>
            <a:ext cx="338118" cy="822944"/>
          </a:xfrm>
        </p:spPr>
        <p:txBody>
          <a:bodyPr/>
          <a:lstStyle/>
          <a:p>
            <a:r>
              <a:rPr lang="ru-RU" dirty="0" smtClean="0"/>
              <a:t>     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142984"/>
            <a:ext cx="7715304" cy="5312752"/>
          </a:xfrm>
        </p:spPr>
        <p:txBody>
          <a:bodyPr>
            <a:noAutofit/>
          </a:bodyPr>
          <a:lstStyle/>
          <a:p>
            <a:pPr marL="7938" indent="-7938">
              <a:buNone/>
            </a:pPr>
            <a:r>
              <a:rPr lang="ru-RU" sz="3200" b="1" dirty="0" smtClean="0"/>
              <a:t>Постановка учебной задачи → Открытие» детьми нового знания → </a:t>
            </a:r>
          </a:p>
          <a:p>
            <a:pPr marL="7938" indent="-7938">
              <a:buNone/>
            </a:pPr>
            <a:r>
              <a:rPr lang="ru-RU" sz="3200" b="1" dirty="0" smtClean="0"/>
              <a:t>Первичное закрепление → </a:t>
            </a:r>
            <a:r>
              <a:rPr lang="ru-RU" sz="2400" b="1" dirty="0" smtClean="0"/>
              <a:t>Самостоятельная работа с проверкой в классе </a:t>
            </a:r>
            <a:r>
              <a:rPr lang="ru-RU" sz="3200" b="1" dirty="0" smtClean="0"/>
              <a:t>→ </a:t>
            </a:r>
            <a:r>
              <a:rPr lang="ru-RU" sz="2800" b="1" dirty="0" smtClean="0"/>
              <a:t>Решение тренировочных упражнений → </a:t>
            </a:r>
            <a:r>
              <a:rPr lang="ru-RU" sz="3200" b="1" dirty="0" smtClean="0"/>
              <a:t>Контроль (принцип минимакса) → Решение задач на повторение</a:t>
            </a:r>
            <a:endParaRPr lang="ru-RU" sz="3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10882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Остановимся на структуре урока, особенностях некоторых его этапов, также методических рекомендациях в разрезе технологии     </a:t>
            </a:r>
            <a:br>
              <a:rPr lang="ru-RU" sz="2400" dirty="0" smtClean="0"/>
            </a:br>
            <a:r>
              <a:rPr lang="ru-RU" sz="2400" dirty="0" err="1" smtClean="0"/>
              <a:t>системно-деятельностного</a:t>
            </a:r>
            <a:r>
              <a:rPr lang="ru-RU" sz="2400" dirty="0" smtClean="0"/>
              <a:t> подхода</a:t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7239000" cy="4026868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/>
              <a:t>1.Организационный момент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2. Актуализация знаний </a:t>
            </a:r>
            <a:endParaRPr lang="ru-RU" dirty="0" smtClean="0"/>
          </a:p>
          <a:p>
            <a:r>
              <a:rPr lang="ru-RU" b="1" dirty="0" smtClean="0"/>
              <a:t>3. Постановка учебной задачи </a:t>
            </a:r>
            <a:endParaRPr lang="ru-RU" dirty="0" smtClean="0"/>
          </a:p>
          <a:p>
            <a:r>
              <a:rPr lang="ru-RU" b="1" dirty="0" smtClean="0"/>
              <a:t>4. «Открытие нового знания»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5. Первичное закрепление</a:t>
            </a:r>
            <a:r>
              <a:rPr lang="ru-RU" dirty="0" smtClean="0"/>
              <a:t> </a:t>
            </a:r>
          </a:p>
          <a:p>
            <a:r>
              <a:rPr lang="ru-RU" b="1" dirty="0" smtClean="0"/>
              <a:t>6. Самостоятельная работа с самопроверкой по эталону</a:t>
            </a:r>
          </a:p>
          <a:p>
            <a:r>
              <a:rPr lang="ru-RU" b="1" dirty="0" smtClean="0"/>
              <a:t>7. Включение нового знания в систему знаний и повторение </a:t>
            </a:r>
            <a:endParaRPr lang="ru-RU" dirty="0" smtClean="0"/>
          </a:p>
          <a:p>
            <a:r>
              <a:rPr lang="ru-RU" b="1" dirty="0" smtClean="0"/>
              <a:t>8. Рефлексия деятельности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/>
              <a:t>Уроки </a:t>
            </a:r>
            <a:r>
              <a:rPr lang="ru-RU" sz="2400" dirty="0" err="1" smtClean="0"/>
              <a:t>деятельностной</a:t>
            </a:r>
            <a:r>
              <a:rPr lang="ru-RU" sz="2400" dirty="0" smtClean="0"/>
              <a:t> направленности по </a:t>
            </a:r>
            <a:r>
              <a:rPr lang="ru-RU" sz="2400" dirty="0" err="1" smtClean="0"/>
              <a:t>целеполаганию</a:t>
            </a:r>
            <a:r>
              <a:rPr lang="ru-RU" sz="2400" dirty="0" smtClean="0"/>
              <a:t> можно распределить на четыре группы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sz="2900" b="1" dirty="0" smtClean="0"/>
              <a:t>1. Урок «открытия» нового знания, направленный на </a:t>
            </a:r>
            <a:r>
              <a:rPr lang="ru-RU" sz="2900" dirty="0" smtClean="0"/>
              <a:t>формирование способности учащихся к новому способу действия, расширение понятийной базы за счет включения в нее новых элементов.</a:t>
            </a:r>
          </a:p>
          <a:p>
            <a:r>
              <a:rPr lang="ru-RU" sz="2900" b="1" dirty="0" smtClean="0"/>
              <a:t>2. Урок рефлексии - </a:t>
            </a:r>
            <a:r>
              <a:rPr lang="ru-RU" sz="2900" dirty="0" smtClean="0"/>
              <a:t>формирование у учащихся способностей к рефлексии (фиксирование собственных затруднений в деятельности, выявление их причин, построение и реализация проекта выхода из затруднения и т.д.).</a:t>
            </a:r>
          </a:p>
          <a:p>
            <a:r>
              <a:rPr lang="ru-RU" sz="2900" b="1" dirty="0" smtClean="0"/>
              <a:t>3. Урок общеметодологической направленности - </a:t>
            </a:r>
            <a:r>
              <a:rPr lang="ru-RU" sz="2900" dirty="0" smtClean="0"/>
              <a:t>формирование способности учащихся к новому способу действия.</a:t>
            </a:r>
          </a:p>
          <a:p>
            <a:r>
              <a:rPr lang="ru-RU" sz="2900" b="1" dirty="0" smtClean="0"/>
              <a:t>4. Урок развивающего контроля - </a:t>
            </a:r>
            <a:r>
              <a:rPr lang="ru-RU" sz="2900" dirty="0" smtClean="0"/>
              <a:t>формирование способности учащихся к осуществлению контрольной функции</a:t>
            </a:r>
            <a:endParaRPr lang="ru-RU" sz="29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</TotalTime>
  <Words>517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СИСТЕМНО-ДЕЯТЕЛЬНОСТНЫЙ ПОДХОД КАК МЕТОДОЛОГИЧЕСКАЯ ОСНОВА ВНЕДРЕНИЯ ФГОС ООО</vt:lpstr>
      <vt:lpstr>Цель:  </vt:lpstr>
      <vt:lpstr>   </vt:lpstr>
      <vt:lpstr> Системно-деятельностный подход предполагает: </vt:lpstr>
      <vt:lpstr>Система дидактических принципов, обеспечивающих системно – деятельностный подход. </vt:lpstr>
      <vt:lpstr>       </vt:lpstr>
      <vt:lpstr>Остановимся на структуре урока, особенностях некоторых его этапов, также методических рекомендациях в разрезе технологии      системно-деятельностного подхода </vt:lpstr>
      <vt:lpstr>Уроки деятельностной направленности по целеполаганию можно распределить на четыре группы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СИСТЕМНО-ДЕЯТЕЛЬНОСТНЫЙ ПОДХОД КАК МЕТОДОЛОГИЧЕСКАЯ ОСНОВА ВНЕДРЕНИЯ ФГОС ООО</dc:title>
  <dc:creator>Admin</dc:creator>
  <cp:lastModifiedBy>Надежда</cp:lastModifiedBy>
  <cp:revision>3</cp:revision>
  <dcterms:created xsi:type="dcterms:W3CDTF">2014-12-03T14:41:33Z</dcterms:created>
  <dcterms:modified xsi:type="dcterms:W3CDTF">2015-11-30T17:24:14Z</dcterms:modified>
</cp:coreProperties>
</file>